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7665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161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github.com/leonardonb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TayaneCibely" TargetMode="External"/><Relationship Id="rId5" Type="http://schemas.openxmlformats.org/officeDocument/2006/relationships/hyperlink" Target="https://github.com/TayaneCibely/IA_jogos.git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53415" y="812660"/>
            <a:ext cx="7837170" cy="24156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340"/>
              </a:lnSpc>
              <a:buNone/>
            </a:pPr>
            <a:r>
              <a:rPr lang="en-US" sz="507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Simulação de Agentes de Limpeza em Ambiente Parcialmente Observável</a:t>
            </a:r>
            <a:endParaRPr lang="en-US" sz="5072" dirty="0"/>
          </a:p>
        </p:txBody>
      </p:sp>
      <p:sp>
        <p:nvSpPr>
          <p:cNvPr id="6" name="Text 2"/>
          <p:cNvSpPr/>
          <p:nvPr/>
        </p:nvSpPr>
        <p:spPr>
          <a:xfrm>
            <a:off x="653415" y="4716066"/>
            <a:ext cx="7837170" cy="14930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52"/>
              </a:lnSpc>
              <a:buNone/>
            </a:pPr>
            <a:r>
              <a:rPr lang="en-US" sz="147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Este documento detalha a simulação de agentes de limpeza em um ambiente parcialmente observável, explorando os desafios e soluções para a criação de sistemas de inteligência artificial eficientes. Abordaremos os principais componentes, como atuadores, sensores e tipos de agentes, bem como as características do ambiente que influenciam o comportamento dos agentes.</a:t>
            </a:r>
            <a:endParaRPr lang="en-US" sz="147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/>
          <p:cNvSpPr/>
          <p:nvPr/>
        </p:nvSpPr>
        <p:spPr>
          <a:xfrm>
            <a:off x="864037" y="802005"/>
            <a:ext cx="6413659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Atuadores e Sensores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2190631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Atuadores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864037" y="2823210"/>
            <a:ext cx="6150054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Os atuadores são os elementos responsáveis pelo movimento e ações dos agentes. No contexto dos agentes de limpeza, os atuadores permitem que os agentes realizem as seguintes funções: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1258967" y="4625578"/>
            <a:ext cx="575512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10"/>
              </a:lnSpc>
              <a:buSzPct val="100000"/>
              <a:buFont typeface="+mj-lt"/>
              <a:buAutoNum type="arabicPeriod"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Movimento dos agentes</a:t>
            </a:r>
            <a:endParaRPr lang="en-US" sz="1944" dirty="0"/>
          </a:p>
        </p:txBody>
      </p:sp>
      <p:sp>
        <p:nvSpPr>
          <p:cNvPr id="8" name="Text 5"/>
          <p:cNvSpPr/>
          <p:nvPr/>
        </p:nvSpPr>
        <p:spPr>
          <a:xfrm>
            <a:off x="1258967" y="5106948"/>
            <a:ext cx="575512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10"/>
              </a:lnSpc>
              <a:buSzPct val="100000"/>
              <a:buFont typeface="+mj-lt"/>
              <a:buAutoNum type="arabicPeriod" startAt="2"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Alteração do estado interno (matriz de visitas)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1258967" y="5588318"/>
            <a:ext cx="575512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10"/>
              </a:lnSpc>
              <a:buSzPct val="100000"/>
              <a:buFont typeface="+mj-lt"/>
              <a:buAutoNum type="arabicPeriod" startAt="3"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Limpeza de sujeira</a:t>
            </a:r>
            <a:endParaRPr lang="en-US" sz="1944" dirty="0"/>
          </a:p>
        </p:txBody>
      </p:sp>
      <p:sp>
        <p:nvSpPr>
          <p:cNvPr id="10" name="Text 7"/>
          <p:cNvSpPr/>
          <p:nvPr/>
        </p:nvSpPr>
        <p:spPr>
          <a:xfrm>
            <a:off x="7623929" y="2190631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Sensores</a:t>
            </a:r>
            <a:endParaRPr lang="en-US" sz="2430" dirty="0"/>
          </a:p>
        </p:txBody>
      </p:sp>
      <p:sp>
        <p:nvSpPr>
          <p:cNvPr id="11" name="Text 8"/>
          <p:cNvSpPr/>
          <p:nvPr/>
        </p:nvSpPr>
        <p:spPr>
          <a:xfrm>
            <a:off x="7623929" y="2823210"/>
            <a:ext cx="6150054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Os sensores são os olhos e ouvidos dos agentes, fornecendo informações sobre o ambiente e auxiliando na tomada de decisões. Os sensores de um agente de limpeza geralmente incluem:</a:t>
            </a:r>
            <a:endParaRPr lang="en-US" sz="1944" dirty="0"/>
          </a:p>
        </p:txBody>
      </p:sp>
      <p:sp>
        <p:nvSpPr>
          <p:cNvPr id="12" name="Text 9"/>
          <p:cNvSpPr/>
          <p:nvPr/>
        </p:nvSpPr>
        <p:spPr>
          <a:xfrm>
            <a:off x="8018859" y="4625578"/>
            <a:ext cx="575512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10"/>
              </a:lnSpc>
              <a:buSzPct val="100000"/>
              <a:buFont typeface="+mj-lt"/>
              <a:buAutoNum type="arabicPeriod"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Detecção de colisão com sujeira</a:t>
            </a:r>
            <a:endParaRPr lang="en-US" sz="1944" dirty="0"/>
          </a:p>
        </p:txBody>
      </p:sp>
      <p:sp>
        <p:nvSpPr>
          <p:cNvPr id="13" name="Text 10"/>
          <p:cNvSpPr/>
          <p:nvPr/>
        </p:nvSpPr>
        <p:spPr>
          <a:xfrm>
            <a:off x="8018859" y="5106948"/>
            <a:ext cx="575512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10"/>
              </a:lnSpc>
              <a:buSzPct val="100000"/>
              <a:buFont typeface="+mj-lt"/>
              <a:buAutoNum type="arabicPeriod" startAt="2"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Detecção de colisão entre agentes</a:t>
            </a:r>
            <a:endParaRPr lang="en-US" sz="1944" dirty="0"/>
          </a:p>
        </p:txBody>
      </p:sp>
      <p:sp>
        <p:nvSpPr>
          <p:cNvPr id="14" name="Text 11"/>
          <p:cNvSpPr/>
          <p:nvPr/>
        </p:nvSpPr>
        <p:spPr>
          <a:xfrm>
            <a:off x="8018859" y="5588318"/>
            <a:ext cx="575512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10"/>
              </a:lnSpc>
              <a:buSzPct val="100000"/>
              <a:buFont typeface="+mj-lt"/>
              <a:buAutoNum type="arabicPeriod" startAt="3"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Detecção de limites da tela</a:t>
            </a:r>
            <a:endParaRPr lang="en-US" sz="1944" dirty="0"/>
          </a:p>
        </p:txBody>
      </p:sp>
      <p:sp>
        <p:nvSpPr>
          <p:cNvPr id="15" name="Text 12"/>
          <p:cNvSpPr/>
          <p:nvPr/>
        </p:nvSpPr>
        <p:spPr>
          <a:xfrm>
            <a:off x="8018859" y="6069687"/>
            <a:ext cx="575512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110"/>
              </a:lnSpc>
              <a:buSzPct val="100000"/>
              <a:buFont typeface="+mj-lt"/>
              <a:buAutoNum type="arabicPeriod" startAt="4"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Detecção da sujeira mais próxima (aspirador preto)</a:t>
            </a:r>
            <a:endParaRPr lang="en-US" sz="1944" dirty="0"/>
          </a:p>
        </p:txBody>
      </p:sp>
      <p:sp>
        <p:nvSpPr>
          <p:cNvPr id="16" name="Text 13"/>
          <p:cNvSpPr/>
          <p:nvPr/>
        </p:nvSpPr>
        <p:spPr>
          <a:xfrm>
            <a:off x="8018859" y="6946106"/>
            <a:ext cx="575512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10"/>
              </a:lnSpc>
              <a:buSzPct val="100000"/>
              <a:buFont typeface="+mj-lt"/>
              <a:buAutoNum type="arabicPeriod" startAt="5"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Rastreamento de visitas (aspirador azul)</a:t>
            </a:r>
            <a:endParaRPr lang="en-US" sz="194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3787" y="974408"/>
            <a:ext cx="7596426" cy="13816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40"/>
              </a:lnSpc>
              <a:buNone/>
            </a:pPr>
            <a:r>
              <a:rPr lang="en-US" sz="435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Ambiente Parcialmente Observável</a:t>
            </a:r>
            <a:endParaRPr lang="en-US" sz="4352" dirty="0"/>
          </a:p>
        </p:txBody>
      </p:sp>
      <p:sp>
        <p:nvSpPr>
          <p:cNvPr id="6" name="Shape 2"/>
          <p:cNvSpPr/>
          <p:nvPr/>
        </p:nvSpPr>
        <p:spPr>
          <a:xfrm>
            <a:off x="773787" y="2687598"/>
            <a:ext cx="7596426" cy="1996440"/>
          </a:xfrm>
          <a:prstGeom prst="roundRect">
            <a:avLst>
              <a:gd name="adj" fmla="val 465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7" name="Text 3"/>
          <p:cNvSpPr/>
          <p:nvPr/>
        </p:nvSpPr>
        <p:spPr>
          <a:xfrm>
            <a:off x="1002387" y="2916198"/>
            <a:ext cx="3419475" cy="345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20"/>
              </a:lnSpc>
              <a:buNone/>
            </a:pPr>
            <a:r>
              <a:rPr lang="en-US" sz="2176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Percepção Local Limitada</a:t>
            </a:r>
            <a:endParaRPr lang="en-US" sz="2176" dirty="0"/>
          </a:p>
        </p:txBody>
      </p:sp>
      <p:sp>
        <p:nvSpPr>
          <p:cNvPr id="8" name="Text 4"/>
          <p:cNvSpPr/>
          <p:nvPr/>
        </p:nvSpPr>
        <p:spPr>
          <a:xfrm>
            <a:off x="1002387" y="3394234"/>
            <a:ext cx="7139226" cy="10612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85"/>
              </a:lnSpc>
              <a:buNone/>
            </a:pPr>
            <a:r>
              <a:rPr lang="en-US" sz="174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Os agentes têm visão limitada, ou seja, podem apenas perceber uma pequena porção do ambiente ao redor. Essa limitação é característica de um ambiente parcialmente observável.</a:t>
            </a:r>
            <a:endParaRPr lang="en-US" sz="1741" dirty="0"/>
          </a:p>
        </p:txBody>
      </p:sp>
      <p:sp>
        <p:nvSpPr>
          <p:cNvPr id="9" name="Shape 5"/>
          <p:cNvSpPr/>
          <p:nvPr/>
        </p:nvSpPr>
        <p:spPr>
          <a:xfrm>
            <a:off x="773787" y="4905018"/>
            <a:ext cx="7596426" cy="2350175"/>
          </a:xfrm>
          <a:prstGeom prst="roundRect">
            <a:avLst>
              <a:gd name="adj" fmla="val 395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0" name="Text 6"/>
          <p:cNvSpPr/>
          <p:nvPr/>
        </p:nvSpPr>
        <p:spPr>
          <a:xfrm>
            <a:off x="1002387" y="5133618"/>
            <a:ext cx="2763560" cy="345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20"/>
              </a:lnSpc>
              <a:buNone/>
            </a:pPr>
            <a:r>
              <a:rPr lang="en-US" sz="2176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Estado Interno</a:t>
            </a:r>
            <a:endParaRPr lang="en-US" sz="2176" dirty="0"/>
          </a:p>
        </p:txBody>
      </p:sp>
      <p:sp>
        <p:nvSpPr>
          <p:cNvPr id="11" name="Text 7"/>
          <p:cNvSpPr/>
          <p:nvPr/>
        </p:nvSpPr>
        <p:spPr>
          <a:xfrm>
            <a:off x="1002387" y="5611654"/>
            <a:ext cx="7139226" cy="14149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85"/>
              </a:lnSpc>
              <a:buNone/>
            </a:pPr>
            <a:r>
              <a:rPr lang="en-US" sz="174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Para lidar com a falta de visão completa, os agentes mantêm um estado interno que representa um mapa mental do ambiente. Esse estado interno é atualizado à medida que o agente explora o ambiente, armazenando informações sobre áreas visitadas.</a:t>
            </a:r>
            <a:endParaRPr lang="en-US" sz="174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13753" y="739140"/>
            <a:ext cx="5712619" cy="6494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14"/>
              </a:lnSpc>
              <a:buNone/>
            </a:pPr>
            <a:r>
              <a:rPr lang="en-US" sz="4091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Ambiente Multiagente</a:t>
            </a:r>
            <a:endParaRPr lang="en-US" sz="4091" dirty="0"/>
          </a:p>
        </p:txBody>
      </p:sp>
      <p:sp>
        <p:nvSpPr>
          <p:cNvPr id="6" name="Shape 2"/>
          <p:cNvSpPr/>
          <p:nvPr/>
        </p:nvSpPr>
        <p:spPr>
          <a:xfrm>
            <a:off x="6213753" y="1934051"/>
            <a:ext cx="467558" cy="467558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7" name="Text 3"/>
          <p:cNvSpPr/>
          <p:nvPr/>
        </p:nvSpPr>
        <p:spPr>
          <a:xfrm>
            <a:off x="6384250" y="2011918"/>
            <a:ext cx="126563" cy="3117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55"/>
              </a:lnSpc>
              <a:buNone/>
            </a:pPr>
            <a:r>
              <a:rPr lang="en-US" sz="2455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455" dirty="0"/>
          </a:p>
        </p:txBody>
      </p:sp>
      <p:sp>
        <p:nvSpPr>
          <p:cNvPr id="8" name="Text 4"/>
          <p:cNvSpPr/>
          <p:nvPr/>
        </p:nvSpPr>
        <p:spPr>
          <a:xfrm>
            <a:off x="6889075" y="1934051"/>
            <a:ext cx="2597706" cy="3246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57"/>
              </a:lnSpc>
              <a:buNone/>
            </a:pPr>
            <a:r>
              <a:rPr lang="en-US" sz="2046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Múltiplos Agentes</a:t>
            </a:r>
            <a:endParaRPr lang="en-US" sz="2046" dirty="0"/>
          </a:p>
        </p:txBody>
      </p:sp>
      <p:sp>
        <p:nvSpPr>
          <p:cNvPr id="9" name="Text 5"/>
          <p:cNvSpPr/>
          <p:nvPr/>
        </p:nvSpPr>
        <p:spPr>
          <a:xfrm>
            <a:off x="6889075" y="2383393"/>
            <a:ext cx="7013972" cy="9976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18"/>
              </a:lnSpc>
              <a:buNone/>
            </a:pPr>
            <a:r>
              <a:rPr lang="en-US" sz="1636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 ambiente é composto por vários agentes que atuam simultaneamente. Cada agente tem suas próprias capacidades, objetivos e percepção do ambiente.</a:t>
            </a:r>
            <a:endParaRPr lang="en-US" sz="1636" dirty="0"/>
          </a:p>
        </p:txBody>
      </p:sp>
      <p:sp>
        <p:nvSpPr>
          <p:cNvPr id="10" name="Shape 6"/>
          <p:cNvSpPr/>
          <p:nvPr/>
        </p:nvSpPr>
        <p:spPr>
          <a:xfrm>
            <a:off x="6213753" y="3822502"/>
            <a:ext cx="467558" cy="467558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1" name="Text 7"/>
          <p:cNvSpPr/>
          <p:nvPr/>
        </p:nvSpPr>
        <p:spPr>
          <a:xfrm>
            <a:off x="6356747" y="3900368"/>
            <a:ext cx="181451" cy="3117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55"/>
              </a:lnSpc>
              <a:buNone/>
            </a:pPr>
            <a:r>
              <a:rPr lang="en-US" sz="2455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455" dirty="0"/>
          </a:p>
        </p:txBody>
      </p:sp>
      <p:sp>
        <p:nvSpPr>
          <p:cNvPr id="12" name="Text 8"/>
          <p:cNvSpPr/>
          <p:nvPr/>
        </p:nvSpPr>
        <p:spPr>
          <a:xfrm>
            <a:off x="6889075" y="3822502"/>
            <a:ext cx="3024783" cy="3246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57"/>
              </a:lnSpc>
              <a:buNone/>
            </a:pPr>
            <a:r>
              <a:rPr lang="en-US" sz="2046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Interação entre Agentes</a:t>
            </a:r>
            <a:endParaRPr lang="en-US" sz="2046" dirty="0"/>
          </a:p>
        </p:txBody>
      </p:sp>
      <p:sp>
        <p:nvSpPr>
          <p:cNvPr id="13" name="Text 9"/>
          <p:cNvSpPr/>
          <p:nvPr/>
        </p:nvSpPr>
        <p:spPr>
          <a:xfrm>
            <a:off x="6889075" y="4271843"/>
            <a:ext cx="7013972" cy="9976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18"/>
              </a:lnSpc>
              <a:buNone/>
            </a:pPr>
            <a:r>
              <a:rPr lang="en-US" sz="1636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Os agentes podem interagir entre si, como no caso dos aspiradores evitando colisões. Essa interação é essencial para a coordenação e a otimização da limpeza do ambiente.</a:t>
            </a:r>
            <a:endParaRPr lang="en-US" sz="1636" dirty="0"/>
          </a:p>
        </p:txBody>
      </p:sp>
      <p:sp>
        <p:nvSpPr>
          <p:cNvPr id="14" name="Shape 10"/>
          <p:cNvSpPr/>
          <p:nvPr/>
        </p:nvSpPr>
        <p:spPr>
          <a:xfrm>
            <a:off x="6213753" y="5710952"/>
            <a:ext cx="467558" cy="467558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5" name="Text 11"/>
          <p:cNvSpPr/>
          <p:nvPr/>
        </p:nvSpPr>
        <p:spPr>
          <a:xfrm>
            <a:off x="6354128" y="5788819"/>
            <a:ext cx="186809" cy="3117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55"/>
              </a:lnSpc>
              <a:buNone/>
            </a:pPr>
            <a:r>
              <a:rPr lang="en-US" sz="2455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455" dirty="0"/>
          </a:p>
        </p:txBody>
      </p:sp>
      <p:sp>
        <p:nvSpPr>
          <p:cNvPr id="16" name="Text 12"/>
          <p:cNvSpPr/>
          <p:nvPr/>
        </p:nvSpPr>
        <p:spPr>
          <a:xfrm>
            <a:off x="6889075" y="5710952"/>
            <a:ext cx="2597706" cy="3246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57"/>
              </a:lnSpc>
              <a:buNone/>
            </a:pPr>
            <a:r>
              <a:rPr lang="en-US" sz="2046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Evitando Colisões</a:t>
            </a:r>
            <a:endParaRPr lang="en-US" sz="2046" dirty="0"/>
          </a:p>
        </p:txBody>
      </p:sp>
      <p:sp>
        <p:nvSpPr>
          <p:cNvPr id="17" name="Text 13"/>
          <p:cNvSpPr/>
          <p:nvPr/>
        </p:nvSpPr>
        <p:spPr>
          <a:xfrm>
            <a:off x="6889075" y="6160294"/>
            <a:ext cx="7013972" cy="13301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18"/>
              </a:lnSpc>
              <a:buNone/>
            </a:pPr>
            <a:r>
              <a:rPr lang="en-US" sz="1636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Os agentes devem ser capazes de detectar e evitar colisões entre si, garantindo uma operação segura e eficiente. Algoritmos de planejamento de trajetória e detecção de colisões são essenciais nesse contexto.</a:t>
            </a:r>
            <a:endParaRPr lang="en-US" sz="1636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7934" y="1333262"/>
            <a:ext cx="4701064" cy="5518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45"/>
              </a:lnSpc>
              <a:buNone/>
            </a:pPr>
            <a:r>
              <a:rPr lang="en-US" sz="3476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Ambiente Estocástico</a:t>
            </a:r>
            <a:endParaRPr lang="en-US" sz="3476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934" y="2149912"/>
            <a:ext cx="882848" cy="1582103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765578" y="2326481"/>
            <a:ext cx="2298978" cy="2758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3"/>
              </a:lnSpc>
              <a:buNone/>
            </a:pPr>
            <a:r>
              <a:rPr lang="en-US" sz="1738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Movimento Aleatório</a:t>
            </a:r>
            <a:endParaRPr lang="en-US" sz="1738" dirty="0"/>
          </a:p>
        </p:txBody>
      </p:sp>
      <p:sp>
        <p:nvSpPr>
          <p:cNvPr id="8" name="Text 3"/>
          <p:cNvSpPr/>
          <p:nvPr/>
        </p:nvSpPr>
        <p:spPr>
          <a:xfrm>
            <a:off x="1765578" y="2708196"/>
            <a:ext cx="6760488" cy="847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25"/>
              </a:lnSpc>
              <a:buNone/>
            </a:pPr>
            <a:r>
              <a:rPr lang="en-US" sz="139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 movimento dos agentes não é completamente previsível. Existe uma pequena probabilidade de que o agente mude de direção aleatoriamente. Isso adiciona uma camada de incerteza ao ambiente.</a:t>
            </a:r>
            <a:endParaRPr lang="en-US" sz="139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934" y="3732014"/>
            <a:ext cx="882848" cy="1582103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765578" y="3908584"/>
            <a:ext cx="4038957" cy="2758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3"/>
              </a:lnSpc>
              <a:buNone/>
            </a:pPr>
            <a:r>
              <a:rPr lang="en-US" sz="1738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Probabilidade de Mudança de Direção</a:t>
            </a:r>
            <a:endParaRPr lang="en-US" sz="1738" dirty="0"/>
          </a:p>
        </p:txBody>
      </p:sp>
      <p:sp>
        <p:nvSpPr>
          <p:cNvPr id="11" name="Text 5"/>
          <p:cNvSpPr/>
          <p:nvPr/>
        </p:nvSpPr>
        <p:spPr>
          <a:xfrm>
            <a:off x="1765578" y="4290298"/>
            <a:ext cx="6760488" cy="847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25"/>
              </a:lnSpc>
              <a:buNone/>
            </a:pPr>
            <a:r>
              <a:rPr lang="en-US" sz="139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probabilidade de mudança de direção pode ser ajustada para simular diferentes níveis de aleatoriedade no movimento. Um valor de probabilidade mais alto indica um movimento mais imprevisível.</a:t>
            </a:r>
            <a:endParaRPr lang="en-US" sz="139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934" y="5314117"/>
            <a:ext cx="882848" cy="1582103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1765578" y="5490686"/>
            <a:ext cx="3188494" cy="2758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3"/>
              </a:lnSpc>
              <a:buNone/>
            </a:pPr>
            <a:r>
              <a:rPr lang="en-US" sz="1738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Desafios para o Planejamento</a:t>
            </a:r>
            <a:endParaRPr lang="en-US" sz="1738" dirty="0"/>
          </a:p>
        </p:txBody>
      </p:sp>
      <p:sp>
        <p:nvSpPr>
          <p:cNvPr id="14" name="Text 7"/>
          <p:cNvSpPr/>
          <p:nvPr/>
        </p:nvSpPr>
        <p:spPr>
          <a:xfrm>
            <a:off x="1765578" y="5872401"/>
            <a:ext cx="6760488" cy="847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25"/>
              </a:lnSpc>
              <a:buNone/>
            </a:pPr>
            <a:r>
              <a:rPr lang="en-US" sz="139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natureza estocástica do ambiente torna o planejamento de trajetória mais desafiador. Os agentes precisam levar em consideração a incerteza do movimento para alcançar seus objetivos de forma eficiente.</a:t>
            </a:r>
            <a:endParaRPr lang="en-US" sz="139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2696" y="1041916"/>
            <a:ext cx="4557593" cy="547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08"/>
              </a:lnSpc>
              <a:buNone/>
            </a:pPr>
            <a:r>
              <a:rPr lang="en-US" sz="3446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Ambiente Sequencial</a:t>
            </a:r>
            <a:endParaRPr lang="en-US" sz="3446" dirty="0"/>
          </a:p>
        </p:txBody>
      </p:sp>
      <p:sp>
        <p:nvSpPr>
          <p:cNvPr id="6" name="Shape 2"/>
          <p:cNvSpPr/>
          <p:nvPr/>
        </p:nvSpPr>
        <p:spPr>
          <a:xfrm>
            <a:off x="864394" y="1851541"/>
            <a:ext cx="21788" cy="5336024"/>
          </a:xfrm>
          <a:prstGeom prst="roundRect">
            <a:avLst>
              <a:gd name="adj" fmla="val 337486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Shape 3"/>
          <p:cNvSpPr/>
          <p:nvPr/>
        </p:nvSpPr>
        <p:spPr>
          <a:xfrm>
            <a:off x="1072158" y="2234505"/>
            <a:ext cx="612696" cy="21788"/>
          </a:xfrm>
          <a:prstGeom prst="roundRect">
            <a:avLst>
              <a:gd name="adj" fmla="val 337486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8" name="Shape 4"/>
          <p:cNvSpPr/>
          <p:nvPr/>
        </p:nvSpPr>
        <p:spPr>
          <a:xfrm>
            <a:off x="678299" y="2048470"/>
            <a:ext cx="393859" cy="393859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9" name="Text 5"/>
          <p:cNvSpPr/>
          <p:nvPr/>
        </p:nvSpPr>
        <p:spPr>
          <a:xfrm>
            <a:off x="821888" y="2114074"/>
            <a:ext cx="106680" cy="2626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68"/>
              </a:lnSpc>
              <a:buNone/>
            </a:pPr>
            <a:r>
              <a:rPr lang="en-US" sz="2068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068" dirty="0"/>
          </a:p>
        </p:txBody>
      </p:sp>
      <p:sp>
        <p:nvSpPr>
          <p:cNvPr id="10" name="Text 6"/>
          <p:cNvSpPr/>
          <p:nvPr/>
        </p:nvSpPr>
        <p:spPr>
          <a:xfrm>
            <a:off x="1838087" y="2026563"/>
            <a:ext cx="4016335" cy="273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54"/>
              </a:lnSpc>
              <a:buNone/>
            </a:pPr>
            <a:r>
              <a:rPr lang="en-US" sz="1723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Ações Dependem de Ações Anteriores</a:t>
            </a:r>
            <a:endParaRPr lang="en-US" sz="1723" dirty="0"/>
          </a:p>
        </p:txBody>
      </p:sp>
      <p:sp>
        <p:nvSpPr>
          <p:cNvPr id="11" name="Text 7"/>
          <p:cNvSpPr/>
          <p:nvPr/>
        </p:nvSpPr>
        <p:spPr>
          <a:xfrm>
            <a:off x="1838087" y="2405063"/>
            <a:ext cx="6693218" cy="8401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06"/>
              </a:lnSpc>
              <a:buNone/>
            </a:pPr>
            <a:r>
              <a:rPr lang="en-US" sz="137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escolha de ações dos agentes é influenciada pelo histórico de ações anteriores e pelo estado atual do ambiente. A memória do agente é essencial para tomar decisões inteligentes.</a:t>
            </a:r>
            <a:endParaRPr lang="en-US" sz="1379" dirty="0"/>
          </a:p>
        </p:txBody>
      </p:sp>
      <p:sp>
        <p:nvSpPr>
          <p:cNvPr id="12" name="Shape 8"/>
          <p:cNvSpPr/>
          <p:nvPr/>
        </p:nvSpPr>
        <p:spPr>
          <a:xfrm>
            <a:off x="1072158" y="3978176"/>
            <a:ext cx="612696" cy="21788"/>
          </a:xfrm>
          <a:prstGeom prst="roundRect">
            <a:avLst>
              <a:gd name="adj" fmla="val 337486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Shape 9"/>
          <p:cNvSpPr/>
          <p:nvPr/>
        </p:nvSpPr>
        <p:spPr>
          <a:xfrm>
            <a:off x="678299" y="3792141"/>
            <a:ext cx="393859" cy="393859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4" name="Text 10"/>
          <p:cNvSpPr/>
          <p:nvPr/>
        </p:nvSpPr>
        <p:spPr>
          <a:xfrm>
            <a:off x="798790" y="3857744"/>
            <a:ext cx="152876" cy="2626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68"/>
              </a:lnSpc>
              <a:buNone/>
            </a:pPr>
            <a:r>
              <a:rPr lang="en-US" sz="2068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068" dirty="0"/>
          </a:p>
        </p:txBody>
      </p:sp>
      <p:sp>
        <p:nvSpPr>
          <p:cNvPr id="15" name="Text 11"/>
          <p:cNvSpPr/>
          <p:nvPr/>
        </p:nvSpPr>
        <p:spPr>
          <a:xfrm>
            <a:off x="1838087" y="3770233"/>
            <a:ext cx="2188369" cy="273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54"/>
              </a:lnSpc>
              <a:buNone/>
            </a:pPr>
            <a:r>
              <a:rPr lang="en-US" sz="1723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Histórico de Visitas</a:t>
            </a:r>
            <a:endParaRPr lang="en-US" sz="1723" dirty="0"/>
          </a:p>
        </p:txBody>
      </p:sp>
      <p:sp>
        <p:nvSpPr>
          <p:cNvPr id="16" name="Text 12"/>
          <p:cNvSpPr/>
          <p:nvPr/>
        </p:nvSpPr>
        <p:spPr>
          <a:xfrm>
            <a:off x="1838087" y="4148733"/>
            <a:ext cx="6693218" cy="8401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06"/>
              </a:lnSpc>
              <a:buNone/>
            </a:pPr>
            <a:r>
              <a:rPr lang="en-US" sz="137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matriz de visitas armazena informações sobre as áreas já exploradas. Essas informações são usadas para evitar que o agente visite as mesmas áreas repetidamente.</a:t>
            </a:r>
            <a:endParaRPr lang="en-US" sz="1379" dirty="0"/>
          </a:p>
        </p:txBody>
      </p:sp>
      <p:sp>
        <p:nvSpPr>
          <p:cNvPr id="17" name="Shape 13"/>
          <p:cNvSpPr/>
          <p:nvPr/>
        </p:nvSpPr>
        <p:spPr>
          <a:xfrm>
            <a:off x="1072158" y="5721846"/>
            <a:ext cx="612696" cy="21788"/>
          </a:xfrm>
          <a:prstGeom prst="roundRect">
            <a:avLst>
              <a:gd name="adj" fmla="val 337486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8" name="Shape 14"/>
          <p:cNvSpPr/>
          <p:nvPr/>
        </p:nvSpPr>
        <p:spPr>
          <a:xfrm>
            <a:off x="678299" y="5535811"/>
            <a:ext cx="393859" cy="393859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9" name="Text 15"/>
          <p:cNvSpPr/>
          <p:nvPr/>
        </p:nvSpPr>
        <p:spPr>
          <a:xfrm>
            <a:off x="796528" y="5601414"/>
            <a:ext cx="157282" cy="2626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68"/>
              </a:lnSpc>
              <a:buNone/>
            </a:pPr>
            <a:r>
              <a:rPr lang="en-US" sz="2068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068" dirty="0"/>
          </a:p>
        </p:txBody>
      </p:sp>
      <p:sp>
        <p:nvSpPr>
          <p:cNvPr id="20" name="Text 16"/>
          <p:cNvSpPr/>
          <p:nvPr/>
        </p:nvSpPr>
        <p:spPr>
          <a:xfrm>
            <a:off x="1838087" y="5513903"/>
            <a:ext cx="3791545" cy="273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54"/>
              </a:lnSpc>
              <a:buNone/>
            </a:pPr>
            <a:r>
              <a:rPr lang="en-US" sz="1723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Desafios para a Tomada de Decisões</a:t>
            </a:r>
            <a:endParaRPr lang="en-US" sz="1723" dirty="0"/>
          </a:p>
        </p:txBody>
      </p:sp>
      <p:sp>
        <p:nvSpPr>
          <p:cNvPr id="21" name="Text 17"/>
          <p:cNvSpPr/>
          <p:nvPr/>
        </p:nvSpPr>
        <p:spPr>
          <a:xfrm>
            <a:off x="1838087" y="5892403"/>
            <a:ext cx="6693218" cy="11201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06"/>
              </a:lnSpc>
              <a:buNone/>
            </a:pPr>
            <a:r>
              <a:rPr lang="en-US" sz="137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tomada de decisões sequenciais envolve encontrar um equilíbrio entre explorar novas áreas e explorar áreas que já foram parcialmente limpas. As decisões precisam ser baseadas em informações históricas e no estado atual do ambiente.</a:t>
            </a:r>
            <a:endParaRPr lang="en-US" sz="1379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95524" y="1446371"/>
            <a:ext cx="4351139" cy="5438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83"/>
              </a:lnSpc>
              <a:buNone/>
            </a:pPr>
            <a:r>
              <a:rPr lang="en-US" sz="3426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Ambiente Dinâmico</a:t>
            </a:r>
            <a:endParaRPr lang="en-US" sz="3426" dirty="0"/>
          </a:p>
        </p:txBody>
      </p:sp>
      <p:sp>
        <p:nvSpPr>
          <p:cNvPr id="6" name="Shape 2"/>
          <p:cNvSpPr/>
          <p:nvPr/>
        </p:nvSpPr>
        <p:spPr>
          <a:xfrm>
            <a:off x="6095524" y="2251234"/>
            <a:ext cx="7925753" cy="4531876"/>
          </a:xfrm>
          <a:prstGeom prst="roundRect">
            <a:avLst>
              <a:gd name="adj" fmla="val 161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7" name="Shape 3"/>
          <p:cNvSpPr/>
          <p:nvPr/>
        </p:nvSpPr>
        <p:spPr>
          <a:xfrm>
            <a:off x="6103144" y="2258854"/>
            <a:ext cx="7910512" cy="50256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8" name="Text 4"/>
          <p:cNvSpPr/>
          <p:nvPr/>
        </p:nvSpPr>
        <p:spPr>
          <a:xfrm>
            <a:off x="6277094" y="2370892"/>
            <a:ext cx="3603546" cy="278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93"/>
              </a:lnSpc>
              <a:buNone/>
            </a:pPr>
            <a:r>
              <a:rPr lang="en-US" sz="137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Características</a:t>
            </a:r>
            <a:endParaRPr lang="en-US" sz="1370" dirty="0"/>
          </a:p>
        </p:txBody>
      </p:sp>
      <p:sp>
        <p:nvSpPr>
          <p:cNvPr id="9" name="Text 5"/>
          <p:cNvSpPr/>
          <p:nvPr/>
        </p:nvSpPr>
        <p:spPr>
          <a:xfrm>
            <a:off x="10236160" y="2370892"/>
            <a:ext cx="3603546" cy="278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93"/>
              </a:lnSpc>
              <a:buNone/>
            </a:pPr>
            <a:r>
              <a:rPr lang="en-US" sz="137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Implicações</a:t>
            </a:r>
            <a:endParaRPr lang="en-US" sz="1370" dirty="0"/>
          </a:p>
        </p:txBody>
      </p:sp>
      <p:sp>
        <p:nvSpPr>
          <p:cNvPr id="10" name="Shape 6"/>
          <p:cNvSpPr/>
          <p:nvPr/>
        </p:nvSpPr>
        <p:spPr>
          <a:xfrm>
            <a:off x="6103144" y="2761417"/>
            <a:ext cx="7910512" cy="105953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Text 7"/>
          <p:cNvSpPr/>
          <p:nvPr/>
        </p:nvSpPr>
        <p:spPr>
          <a:xfrm>
            <a:off x="6277094" y="2873454"/>
            <a:ext cx="3603546" cy="278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93"/>
              </a:lnSpc>
              <a:buNone/>
            </a:pPr>
            <a:r>
              <a:rPr lang="en-US" sz="137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Mudanças Contínuas</a:t>
            </a:r>
            <a:endParaRPr lang="en-US" sz="1370" dirty="0"/>
          </a:p>
        </p:txBody>
      </p:sp>
      <p:sp>
        <p:nvSpPr>
          <p:cNvPr id="12" name="Text 8"/>
          <p:cNvSpPr/>
          <p:nvPr/>
        </p:nvSpPr>
        <p:spPr>
          <a:xfrm>
            <a:off x="10236160" y="2873454"/>
            <a:ext cx="3603546" cy="83546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93"/>
              </a:lnSpc>
              <a:buNone/>
            </a:pPr>
            <a:r>
              <a:rPr lang="en-US" sz="137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 ambiente está em constante mudança à medida que os agentes se movem e limpam a sujeira.</a:t>
            </a:r>
            <a:endParaRPr lang="en-US" sz="1370" dirty="0"/>
          </a:p>
        </p:txBody>
      </p:sp>
      <p:sp>
        <p:nvSpPr>
          <p:cNvPr id="13" name="Shape 9"/>
          <p:cNvSpPr/>
          <p:nvPr/>
        </p:nvSpPr>
        <p:spPr>
          <a:xfrm>
            <a:off x="6103144" y="3820954"/>
            <a:ext cx="7910512" cy="13380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4" name="Text 10"/>
          <p:cNvSpPr/>
          <p:nvPr/>
        </p:nvSpPr>
        <p:spPr>
          <a:xfrm>
            <a:off x="6277094" y="3932992"/>
            <a:ext cx="3603546" cy="278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93"/>
              </a:lnSpc>
              <a:buNone/>
            </a:pPr>
            <a:r>
              <a:rPr lang="en-US" sz="137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Reação em Tempo Real</a:t>
            </a:r>
            <a:endParaRPr lang="en-US" sz="1370" dirty="0"/>
          </a:p>
        </p:txBody>
      </p:sp>
      <p:sp>
        <p:nvSpPr>
          <p:cNvPr id="15" name="Text 11"/>
          <p:cNvSpPr/>
          <p:nvPr/>
        </p:nvSpPr>
        <p:spPr>
          <a:xfrm>
            <a:off x="10236160" y="3932992"/>
            <a:ext cx="3603546" cy="11139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93"/>
              </a:lnSpc>
              <a:buNone/>
            </a:pPr>
            <a:r>
              <a:rPr lang="en-US" sz="137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Os agentes precisam ser capazes de reagir rapidamente às mudanças no ambiente, adaptando suas ações e estratégias para lidar com a dinâmica do ambiente.</a:t>
            </a:r>
            <a:endParaRPr lang="en-US" sz="1370" dirty="0"/>
          </a:p>
        </p:txBody>
      </p:sp>
      <p:sp>
        <p:nvSpPr>
          <p:cNvPr id="16" name="Shape 12"/>
          <p:cNvSpPr/>
          <p:nvPr/>
        </p:nvSpPr>
        <p:spPr>
          <a:xfrm>
            <a:off x="6103144" y="5158978"/>
            <a:ext cx="7910512" cy="161651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Text 13"/>
          <p:cNvSpPr/>
          <p:nvPr/>
        </p:nvSpPr>
        <p:spPr>
          <a:xfrm>
            <a:off x="6277094" y="5271016"/>
            <a:ext cx="3603546" cy="278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93"/>
              </a:lnSpc>
              <a:buNone/>
            </a:pPr>
            <a:r>
              <a:rPr lang="en-US" sz="137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Desafios para o Planejamento</a:t>
            </a:r>
            <a:endParaRPr lang="en-US" sz="1370" dirty="0"/>
          </a:p>
        </p:txBody>
      </p:sp>
      <p:sp>
        <p:nvSpPr>
          <p:cNvPr id="18" name="Text 14"/>
          <p:cNvSpPr/>
          <p:nvPr/>
        </p:nvSpPr>
        <p:spPr>
          <a:xfrm>
            <a:off x="10236160" y="5271016"/>
            <a:ext cx="3603546" cy="1392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93"/>
              </a:lnSpc>
              <a:buNone/>
            </a:pPr>
            <a:r>
              <a:rPr lang="en-US" sz="137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natureza dinâmica do ambiente torna o planejamento de trajetória mais complexo, pois os planos precisam ser flexíveis e adaptados às mudanças que ocorrem durante a execução.</a:t>
            </a:r>
            <a:endParaRPr lang="en-US" sz="137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3073" y="785098"/>
            <a:ext cx="5522714" cy="6903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36"/>
              </a:lnSpc>
              <a:buNone/>
            </a:pPr>
            <a:r>
              <a:rPr lang="en-US" sz="4349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Tipos de Agentes</a:t>
            </a:r>
            <a:endParaRPr lang="en-US" sz="4349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73" y="1806773"/>
            <a:ext cx="552212" cy="552212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73073" y="2579846"/>
            <a:ext cx="4977170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8"/>
              </a:lnSpc>
              <a:buNone/>
            </a:pPr>
            <a:r>
              <a:rPr lang="en-US" sz="217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Agente Baseado em Objetivos (Preto)</a:t>
            </a:r>
            <a:endParaRPr lang="en-US" sz="2174" dirty="0"/>
          </a:p>
        </p:txBody>
      </p:sp>
      <p:sp>
        <p:nvSpPr>
          <p:cNvPr id="8" name="Text 3"/>
          <p:cNvSpPr/>
          <p:nvPr/>
        </p:nvSpPr>
        <p:spPr>
          <a:xfrm>
            <a:off x="773073" y="3057406"/>
            <a:ext cx="7597854" cy="10601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83"/>
              </a:lnSpc>
              <a:buNone/>
            </a:pPr>
            <a:r>
              <a:rPr lang="en-US" sz="173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 agente preto tem como objetivo limpar a sujeira mais próxima. Ele utiliza um comportamento direcionado à tarefa, movendo-se diretamente em direção à sujeira detectada pelos seus sensores.</a:t>
            </a:r>
            <a:endParaRPr lang="en-US" sz="1739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073" y="4780240"/>
            <a:ext cx="552212" cy="552212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73073" y="5553313"/>
            <a:ext cx="5793581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8"/>
              </a:lnSpc>
              <a:buNone/>
            </a:pPr>
            <a:r>
              <a:rPr lang="en-US" sz="217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Agente Reativo Baseado em Modelos (Azul)</a:t>
            </a:r>
            <a:endParaRPr lang="en-US" sz="2174" dirty="0"/>
          </a:p>
        </p:txBody>
      </p:sp>
      <p:sp>
        <p:nvSpPr>
          <p:cNvPr id="11" name="Text 5"/>
          <p:cNvSpPr/>
          <p:nvPr/>
        </p:nvSpPr>
        <p:spPr>
          <a:xfrm>
            <a:off x="773073" y="6030873"/>
            <a:ext cx="7597854" cy="14135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83"/>
              </a:lnSpc>
              <a:buNone/>
            </a:pPr>
            <a:r>
              <a:rPr lang="en-US" sz="173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 agente azul tem como objetivo explorar e limpar áreas. Ele utiliza um comportamento reativo baseado em um modelo interno, rastreando as áreas visitadas e movendo-se aleatoriamente, evitando áreas frequentemente exploradas.</a:t>
            </a:r>
            <a:endParaRPr lang="en-US" sz="1739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pt-BR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05797" y="648391"/>
            <a:ext cx="4690310" cy="8320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40"/>
              </a:lnSpc>
              <a:buNone/>
            </a:pPr>
            <a:r>
              <a:rPr lang="en-US" sz="435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</a:rPr>
              <a:t>Equipe e links</a:t>
            </a:r>
            <a:endParaRPr lang="en-US" sz="4352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2C86C90-9462-9194-31E4-03FA4E185C21}"/>
              </a:ext>
            </a:extLst>
          </p:cNvPr>
          <p:cNvSpPr txBox="1"/>
          <p:nvPr/>
        </p:nvSpPr>
        <p:spPr>
          <a:xfrm>
            <a:off x="122664" y="3506368"/>
            <a:ext cx="48507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Link do Projeto:</a:t>
            </a:r>
          </a:p>
          <a:p>
            <a:r>
              <a:rPr lang="pt-BR" dirty="0">
                <a:hlinkClick r:id="rId5"/>
              </a:rPr>
              <a:t>https://github.com/TayaneCibely/IA_jogos.git</a:t>
            </a:r>
            <a:endParaRPr lang="pt-BR" dirty="0"/>
          </a:p>
          <a:p>
            <a:endParaRPr lang="pt-BR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E2AE4F30-B3C9-2090-C8AF-91B3D581CAA0}"/>
              </a:ext>
            </a:extLst>
          </p:cNvPr>
          <p:cNvSpPr txBox="1"/>
          <p:nvPr/>
        </p:nvSpPr>
        <p:spPr>
          <a:xfrm>
            <a:off x="122664" y="4990821"/>
            <a:ext cx="379141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Github</a:t>
            </a:r>
            <a:r>
              <a:rPr lang="pt-BR" dirty="0"/>
              <a:t> </a:t>
            </a:r>
            <a:r>
              <a:rPr lang="pt-BR" dirty="0" err="1"/>
              <a:t>Tayane</a:t>
            </a:r>
            <a:r>
              <a:rPr lang="pt-BR" dirty="0"/>
              <a:t>:</a:t>
            </a:r>
          </a:p>
          <a:p>
            <a:r>
              <a:rPr lang="pt-BR" dirty="0">
                <a:hlinkClick r:id="rId6"/>
              </a:rPr>
              <a:t>https://github.com/TayaneCibely</a:t>
            </a:r>
            <a:endParaRPr lang="pt-BR" dirty="0"/>
          </a:p>
          <a:p>
            <a:endParaRPr lang="pt-BR" dirty="0"/>
          </a:p>
          <a:p>
            <a:r>
              <a:rPr lang="pt-BR" dirty="0" err="1"/>
              <a:t>Github</a:t>
            </a:r>
            <a:r>
              <a:rPr lang="pt-BR" dirty="0"/>
              <a:t> Leonardo:</a:t>
            </a:r>
          </a:p>
          <a:p>
            <a:r>
              <a:rPr lang="pt-BR" dirty="0">
                <a:hlinkClick r:id="rId7"/>
              </a:rPr>
              <a:t>https://github.com/leonardonb</a:t>
            </a:r>
            <a:endParaRPr lang="pt-BR" dirty="0"/>
          </a:p>
          <a:p>
            <a:endParaRPr lang="pt-BR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14E1A43E-B104-36CA-9ED3-9AC7D7C303F3}"/>
              </a:ext>
            </a:extLst>
          </p:cNvPr>
          <p:cNvSpPr txBox="1"/>
          <p:nvPr/>
        </p:nvSpPr>
        <p:spPr>
          <a:xfrm>
            <a:off x="122664" y="2019533"/>
            <a:ext cx="48507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b="1" dirty="0" err="1"/>
              <a:t>Tayane</a:t>
            </a:r>
            <a:r>
              <a:rPr lang="pt-BR" sz="2400" b="1" dirty="0"/>
              <a:t> </a:t>
            </a:r>
            <a:r>
              <a:rPr lang="pt-BR" sz="2400" b="1" dirty="0" err="1"/>
              <a:t>Cibely</a:t>
            </a:r>
            <a:r>
              <a:rPr lang="pt-BR" sz="2400" b="1" dirty="0"/>
              <a:t> Batista Rodrigues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b="1" dirty="0"/>
              <a:t>Leonardo Nunes Barros</a:t>
            </a:r>
          </a:p>
        </p:txBody>
      </p:sp>
    </p:spTree>
    <p:extLst>
      <p:ext uri="{BB962C8B-B14F-4D97-AF65-F5344CB8AC3E}">
        <p14:creationId xmlns:p14="http://schemas.microsoft.com/office/powerpoint/2010/main" val="23702271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807</Words>
  <Application>Microsoft Office PowerPoint</Application>
  <PresentationFormat>Personalizar</PresentationFormat>
  <Paragraphs>80</Paragraphs>
  <Slides>9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Arial</vt:lpstr>
      <vt:lpstr>Eudoxus Sans</vt:lpstr>
      <vt:lpstr>p22-mackinac-pro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365 20013</cp:lastModifiedBy>
  <cp:revision>3</cp:revision>
  <dcterms:created xsi:type="dcterms:W3CDTF">2024-07-17T02:13:42Z</dcterms:created>
  <dcterms:modified xsi:type="dcterms:W3CDTF">2024-07-17T02:44:42Z</dcterms:modified>
</cp:coreProperties>
</file>